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F6ED7-E034-480A-B084-4008BB87C25D}" v="28" dt="2023-04-03T03:45:05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E38A4E-4419-A506-008E-3E252AB12E56}"/>
              </a:ext>
            </a:extLst>
          </p:cNvPr>
          <p:cNvGrpSpPr/>
          <p:nvPr/>
        </p:nvGrpSpPr>
        <p:grpSpPr>
          <a:xfrm>
            <a:off x="132258" y="4555419"/>
            <a:ext cx="6586415" cy="1708298"/>
            <a:chOff x="132258" y="4555419"/>
            <a:chExt cx="6586415" cy="170829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DF9685-ED49-FC94-420B-5FAD5741CB34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healthcare professionals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4B86EF-B186-4B6B-88ED-83589B6946DC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E73569-89E4-253B-3DB0-71163F40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BFBCBD-A903-29EF-3B5D-AFE89E528F0D}"/>
              </a:ext>
            </a:extLst>
          </p:cNvPr>
          <p:cNvGrpSpPr/>
          <p:nvPr/>
        </p:nvGrpSpPr>
        <p:grpSpPr>
          <a:xfrm>
            <a:off x="-4101" y="9133194"/>
            <a:ext cx="6879926" cy="909764"/>
            <a:chOff x="-4101" y="9133194"/>
            <a:chExt cx="6879926" cy="9097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6C29CDB-3A45-01B4-5856-77E959323A4F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0" y="9109018"/>
              <a:chExt cx="6879926" cy="90976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F621FAA-9A6C-3938-FBAD-4E1BCD0E9447}"/>
                  </a:ext>
                </a:extLst>
              </p:cNvPr>
              <p:cNvSpPr/>
              <p:nvPr/>
            </p:nvSpPr>
            <p:spPr>
              <a:xfrm>
                <a:off x="0" y="9109018"/>
                <a:ext cx="6858000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311738-9071-6EB9-349E-794CF9461288}"/>
                  </a:ext>
                </a:extLst>
              </p:cNvPr>
              <p:cNvSpPr txBox="1"/>
              <p:nvPr/>
            </p:nvSpPr>
            <p:spPr>
              <a:xfrm>
                <a:off x="21927" y="9172396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The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campaign was initiated by EONS and is run in association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with key campaign partner, ESMO.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More info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6012B14-5EAD-F378-E3F7-6D26DDDCD9BB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54" name="Ovaal 2">
                  <a:extLst>
                    <a:ext uri="{FF2B5EF4-FFF2-40B4-BE49-F238E27FC236}">
                      <a16:creationId xmlns:a16="http://schemas.microsoft.com/office/drawing/2014/main" id="{0F7AB5A5-0031-C630-9923-04FF05C61D3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5" name="Picture 5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F5DDF3F-D747-FD61-D33D-ED2C231E46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AEB75ED-853A-492B-B9A4-282C4106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ECADB6-0590-F662-1F61-E925867D846B}"/>
              </a:ext>
            </a:extLst>
          </p:cNvPr>
          <p:cNvGrpSpPr/>
          <p:nvPr/>
        </p:nvGrpSpPr>
        <p:grpSpPr>
          <a:xfrm>
            <a:off x="2410870" y="375565"/>
            <a:ext cx="2049983" cy="2257391"/>
            <a:chOff x="2410870" y="375565"/>
            <a:chExt cx="2049983" cy="2257391"/>
          </a:xfrm>
        </p:grpSpPr>
        <p:sp>
          <p:nvSpPr>
            <p:cNvPr id="8" name="Ovaal 41">
              <a:extLst>
                <a:ext uri="{FF2B5EF4-FFF2-40B4-BE49-F238E27FC236}">
                  <a16:creationId xmlns:a16="http://schemas.microsoft.com/office/drawing/2014/main" id="{EADB9184-0371-E0C1-87CC-86E3BDE3B9D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66B2F667-7938-CA34-9AC7-756C56198F30}"/>
                </a:ext>
              </a:extLst>
            </p:cNvPr>
            <p:cNvSpPr txBox="1"/>
            <p:nvPr/>
          </p:nvSpPr>
          <p:spPr>
            <a:xfrm>
              <a:off x="2410870" y="986401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THE WORKPLACE PROTECT YOURSELF AGAINST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CANCER-CAUSING SUBSTANCES</a:t>
              </a:r>
            </a:p>
            <a:p>
              <a:pPr algn="ctr" fontAlgn="base"/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E539C4BC-E077-1E9A-C4DD-A947E75A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lthcare worker speaking with patients">
            <a:extLst>
              <a:ext uri="{FF2B5EF4-FFF2-40B4-BE49-F238E27FC236}">
                <a16:creationId xmlns:a16="http://schemas.microsoft.com/office/drawing/2014/main" id="{E8E2E33C-EE13-F91A-3EA4-14212465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r="13661" b="10442"/>
          <a:stretch/>
        </p:blipFill>
        <p:spPr>
          <a:xfrm>
            <a:off x="1" y="1"/>
            <a:ext cx="6853898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618908" y="4134921"/>
            <a:ext cx="5655833" cy="4014416"/>
          </a:xfrm>
          <a:prstGeom prst="roundRect">
            <a:avLst/>
          </a:prstGeom>
          <a:solidFill>
            <a:schemeClr val="bg1">
              <a:alpha val="7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" y="4307429"/>
            <a:ext cx="578381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91B512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91B51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Always provide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health related information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to patients &amp; their significant others and encourage them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to take an active part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in their care</a:t>
            </a:r>
            <a:endParaRPr lang="en-GB" sz="60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E88222-67E1-471D-00AF-0552335FE507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BD0E552-0BE2-7A60-397E-A85DD7A10760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40" name="Freeform 72">
                <a:extLst>
                  <a:ext uri="{FF2B5EF4-FFF2-40B4-BE49-F238E27FC236}">
                    <a16:creationId xmlns:a16="http://schemas.microsoft.com/office/drawing/2014/main" id="{D57D5010-3B0C-1690-D314-9996552EA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74">
                <a:extLst>
                  <a:ext uri="{FF2B5EF4-FFF2-40B4-BE49-F238E27FC236}">
                    <a16:creationId xmlns:a16="http://schemas.microsoft.com/office/drawing/2014/main" id="{EB7005F8-7C75-3B5C-4E1D-264B97CAF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F6E00AD-066F-AB6C-B3BC-6A5A243A3BD9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2E63F74-1382-FC41-52C4-B41049C06439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7447251-DD76-B58C-1466-08E4606848E6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686E5AE-BEB6-30F5-6739-B02098C992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2A3504F-6637-A59D-CF74-288B2EAC745A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6A98F231-1CE9-7A34-AAEA-320B34EA27FF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BFBDF453-EBF5-9EFD-E9B1-5949F2199865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DA6CEB7-A637-2B0E-3654-E04323B81AFB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CC38B89D-E7DC-99E5-D538-94779B1DE755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58" name="Ovaal 2">
                      <a:extLst>
                        <a:ext uri="{FF2B5EF4-FFF2-40B4-BE49-F238E27FC236}">
                          <a16:creationId xmlns:a16="http://schemas.microsoft.com/office/drawing/2014/main" id="{32DAAFDE-C030-2F37-6107-DB1E82EFB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59" name="Picture 58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379C9A3B-DD86-42DB-85A3-368C268DE3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6BB8699A-899B-1E06-6706-98E042F2DF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F34E2E5-10FB-EB67-131E-0CEDD5586E50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33" name="Ovaal 41">
                <a:extLst>
                  <a:ext uri="{FF2B5EF4-FFF2-40B4-BE49-F238E27FC236}">
                    <a16:creationId xmlns:a16="http://schemas.microsoft.com/office/drawing/2014/main" id="{AE504909-022C-821E-4D75-11948D7F684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BE358989-39A4-1A56-A54C-7596AAAEA07E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A64E677E-9487-1C29-47DE-1C1D5209C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ECAB26-1059-5909-D3B8-A91DE171C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3" r="26977"/>
          <a:stretch/>
        </p:blipFill>
        <p:spPr>
          <a:xfrm>
            <a:off x="-4101" y="0"/>
            <a:ext cx="6862101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486697" y="3941073"/>
            <a:ext cx="5847736" cy="3676469"/>
          </a:xfrm>
          <a:prstGeom prst="roundRect">
            <a:avLst/>
          </a:prstGeom>
          <a:solidFill>
            <a:schemeClr val="bg1">
              <a:alpha val="7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46" y="4080896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Avoid direct contact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with hazardous drugs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when planning pregnancy, during pregnancy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or breast feeding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02155-9044-10DA-5C1A-C6004A18C416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AFAB16-9A17-350D-11D0-8ADBFC567EFB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18" name="Freeform 72">
                <a:extLst>
                  <a:ext uri="{FF2B5EF4-FFF2-40B4-BE49-F238E27FC236}">
                    <a16:creationId xmlns:a16="http://schemas.microsoft.com/office/drawing/2014/main" id="{0127B1A5-7018-8D4F-5F23-46F8DB410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EBEF4186-B951-3364-C23A-D034F4A02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BE41756-8E02-7ADC-8DE4-FBA4A5C4FB11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B128535-4C21-0D08-4A92-F9071A36C58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AF67F2F-6B9D-C9B3-601D-753EDBF216EC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787B6B0-5170-3F74-6340-B4115F21A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2712B61-2E9B-4163-405C-361EE74EC85D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C7FFC572-7F2A-8693-21CE-AEDEC16513BD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34A7670-5A78-43A1-54E0-773D22AB3834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19C6483-A30D-9CC5-698B-CA1FEFEF41B8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8D2218C5-ABE0-5313-9E14-F4F1E100B419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1" name="Ovaal 2">
                      <a:extLst>
                        <a:ext uri="{FF2B5EF4-FFF2-40B4-BE49-F238E27FC236}">
                          <a16:creationId xmlns:a16="http://schemas.microsoft.com/office/drawing/2014/main" id="{B28F8281-BC37-4C25-D8D3-3143A3FDD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2" name="Picture 31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8470652C-E513-2806-E366-2E929DD602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7" name="Graphic 26">
                  <a:extLst>
                    <a:ext uri="{FF2B5EF4-FFF2-40B4-BE49-F238E27FC236}">
                      <a16:creationId xmlns:a16="http://schemas.microsoft.com/office/drawing/2014/main" id="{A6DAB87D-D235-E8DD-4F01-35565344A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DB4CC94-1B38-B1DD-1592-703A1EA19418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24DD8A13-EF09-B42F-D1D2-833203298EF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C4C2ED45-E132-1893-148B-47A0D6DFC608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BB9D4CD5-34AA-0F52-84D5-AEA411A0D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Person wearing surgical gloves">
            <a:extLst>
              <a:ext uri="{FF2B5EF4-FFF2-40B4-BE49-F238E27FC236}">
                <a16:creationId xmlns:a16="http://schemas.microsoft.com/office/drawing/2014/main" id="{116A581C-A525-AB30-1A40-AF424031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1" r="16218"/>
          <a:stretch/>
        </p:blipFill>
        <p:spPr>
          <a:xfrm>
            <a:off x="-4101" y="6819"/>
            <a:ext cx="6862102" cy="99233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6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7" y="4740166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When handling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hazardous cancer drugs,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always follow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safety precautions;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use personal protective equipment. 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rgeon using digital tablet in operating room">
            <a:extLst>
              <a:ext uri="{FF2B5EF4-FFF2-40B4-BE49-F238E27FC236}">
                <a16:creationId xmlns:a16="http://schemas.microsoft.com/office/drawing/2014/main" id="{C6E529FE-B0F7-BE8A-2ACC-6F2CE3F5E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r="26722"/>
          <a:stretch/>
        </p:blipFill>
        <p:spPr>
          <a:xfrm>
            <a:off x="-4101" y="631"/>
            <a:ext cx="6862101" cy="99295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7" y="5470211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Occupational safety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=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patient safety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iling hospital staff">
            <a:extLst>
              <a:ext uri="{FF2B5EF4-FFF2-40B4-BE49-F238E27FC236}">
                <a16:creationId xmlns:a16="http://schemas.microsoft.com/office/drawing/2014/main" id="{D1815F57-2C70-AB00-8873-AA9C70B58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r="11410" b="13264"/>
          <a:stretch/>
        </p:blipFill>
        <p:spPr>
          <a:xfrm>
            <a:off x="-4101" y="0"/>
            <a:ext cx="6857999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4" y="5838921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Foster a safety culture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in your workplace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67B022B-3064-6B21-9618-B4F8E6E6A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670" r="936" b="38860"/>
          <a:stretch/>
        </p:blipFill>
        <p:spPr>
          <a:xfrm>
            <a:off x="-4101" y="0"/>
            <a:ext cx="6879926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4" y="5179226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Always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speak up and question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if something is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or appears to be wrong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Close-up of two people holding hands">
            <a:extLst>
              <a:ext uri="{FF2B5EF4-FFF2-40B4-BE49-F238E27FC236}">
                <a16:creationId xmlns:a16="http://schemas.microsoft.com/office/drawing/2014/main" id="{1540FB15-EDFB-0D38-233B-B4576B65C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43396"/>
          <a:stretch/>
        </p:blipFill>
        <p:spPr>
          <a:xfrm>
            <a:off x="0" y="-32589"/>
            <a:ext cx="6853899" cy="99711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4" y="5534653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Thank colleagues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who raise concerns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related to safety 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68BF1-20E7-412C-97B3-32F18D09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3" r="26977"/>
          <a:stretch/>
        </p:blipFill>
        <p:spPr>
          <a:xfrm>
            <a:off x="-4101" y="0"/>
            <a:ext cx="6879926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226152" y="3920840"/>
            <a:ext cx="4427373" cy="48268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613" y="5501924"/>
            <a:ext cx="4167155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Customized </a:t>
            </a:r>
            <a:br>
              <a:rPr lang="en-GB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GB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message</a:t>
            </a:r>
            <a:endParaRPr lang="en-GB" sz="34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F916CE-0624-4EA7-AB9A-6C4C006BCA7D}"/>
              </a:ext>
            </a:extLst>
          </p:cNvPr>
          <p:cNvSpPr/>
          <p:nvPr/>
        </p:nvSpPr>
        <p:spPr>
          <a:xfrm>
            <a:off x="321465" y="2598636"/>
            <a:ext cx="2454399" cy="286470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DD9D9B0B-185C-4B2B-98B2-B4412338F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53" y="3004121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Paste your photo</a:t>
            </a:r>
            <a:endParaRPr lang="en-GB" sz="34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E6336-EE44-06B0-7C76-B791E4462986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239671-D3E5-0EAC-3FF5-FCD815921FA1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16" name="Freeform 72">
                <a:extLst>
                  <a:ext uri="{FF2B5EF4-FFF2-40B4-BE49-F238E27FC236}">
                    <a16:creationId xmlns:a16="http://schemas.microsoft.com/office/drawing/2014/main" id="{3015B807-1073-D50A-56CD-41610B614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17" name="Freeform 74">
                <a:extLst>
                  <a:ext uri="{FF2B5EF4-FFF2-40B4-BE49-F238E27FC236}">
                    <a16:creationId xmlns:a16="http://schemas.microsoft.com/office/drawing/2014/main" id="{0C2E6727-DE24-6C78-97F2-6BB0E5E33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D58BF7A-E3CF-89CB-698B-28BF2406C70D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C84F7ED-F835-9112-4322-72E004540AF2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3308131-D730-26B2-1212-1A6D16CBC25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2CD417D-86DC-CCF2-ED59-0DB34884DC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A5C82FA-B48B-5B09-4D2A-42EE58587FE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6E2538F-DBF4-80E4-51B3-82D113FC589A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E938E3B-03E8-A251-ADA7-3BDE7FEEF792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4E2125E-4605-B5AD-7D30-9237A4CBB2C0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2BC73F24-1429-021A-3A4E-786A76CDB386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29" name="Ovaal 2">
                      <a:extLst>
                        <a:ext uri="{FF2B5EF4-FFF2-40B4-BE49-F238E27FC236}">
                          <a16:creationId xmlns:a16="http://schemas.microsoft.com/office/drawing/2014/main" id="{2C3B0B2F-911A-7BEF-D7D9-3FE3D1CFD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0" name="Picture 29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2DEEC14A-80FA-46D4-F7C7-B034ED7E1F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4" name="Graphic 23">
                  <a:extLst>
                    <a:ext uri="{FF2B5EF4-FFF2-40B4-BE49-F238E27FC236}">
                      <a16:creationId xmlns:a16="http://schemas.microsoft.com/office/drawing/2014/main" id="{E8102B2F-9315-E516-6F20-B70522A270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656A88-6884-69D3-AF53-B8D1F29BD4FF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F2C06FE6-0DAD-0F73-AD6E-6D90EBEC030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9F48BB56-19F7-E7DF-A38F-9B90C1E2FAA0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880B5A3D-A951-3B85-69D4-0F0056282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603</Words>
  <Application>Microsoft Office PowerPoint</Application>
  <PresentationFormat>A4 Paper (210x297 mm)</PresentationFormat>
  <Paragraphs>90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10</cp:revision>
  <cp:lastPrinted>2021-11-01T10:57:37Z</cp:lastPrinted>
  <dcterms:created xsi:type="dcterms:W3CDTF">2021-10-31T06:37:30Z</dcterms:created>
  <dcterms:modified xsi:type="dcterms:W3CDTF">2023-04-12T08:32:01Z</dcterms:modified>
</cp:coreProperties>
</file>